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8" r:id="rId3"/>
    <p:sldId id="334" r:id="rId4"/>
    <p:sldId id="320" r:id="rId5"/>
    <p:sldId id="331" r:id="rId6"/>
    <p:sldId id="335" r:id="rId7"/>
    <p:sldId id="336" r:id="rId8"/>
    <p:sldId id="337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00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791"/>
    <p:restoredTop sz="96327"/>
  </p:normalViewPr>
  <p:slideViewPr>
    <p:cSldViewPr snapToGrid="0" snapToObjects="1">
      <p:cViewPr varScale="1">
        <p:scale>
          <a:sx n="152" d="100"/>
          <a:sy n="152" d="100"/>
        </p:scale>
        <p:origin x="10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9-28T20:26:22.440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24575,'0'0'0</inkml:trace>
</inkml:ink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tiff>
</file>

<file path=ppt/media/image20.tiff>
</file>

<file path=ppt/media/image21.tiff>
</file>

<file path=ppt/media/image22.tiff>
</file>

<file path=ppt/media/image23.tiff>
</file>

<file path=ppt/media/image24.tiff>
</file>

<file path=ppt/media/image25.tiff>
</file>

<file path=ppt/media/image3.tiff>
</file>

<file path=ppt/media/image4.tiff>
</file>

<file path=ppt/media/image5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478B3B-75E5-6B4E-A75B-3C81928709F5}" type="datetimeFigureOut">
              <a:rPr lang="en-US" smtClean="0"/>
              <a:t>11/23/20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07152B-13E6-104E-BC07-2C515DE01A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7724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F0B226-AC80-BA47-8CB6-1BE649866B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7505A1-D496-EC48-AB0E-79BDD65C0F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71A4F-6F1D-6D4A-BD48-347B23AED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B3366-914F-0B49-95F4-22F2CE8E29FE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4356F8-62B4-ED43-AE83-A0F7D588D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5A8B83-8F2D-1D4D-970E-C054696AC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6606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5B931-FB92-A14F-A2B2-4CEF577AC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0EA670-300A-A345-AAC9-240443C8E4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B25C87-3B27-B740-891C-CBED85EEC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FA6AF-5FFE-0445-AA75-C71A2E051E93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C18347-BF91-0B42-91F0-CCBB6D6A5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8FDCB8-3E5C-9041-A7AE-513CBF91D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458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E9BF775-0874-F746-87F0-2C19C6A103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5E6CD9-45C9-E346-9D49-96E31F3D72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C1B15F-9F8F-4047-BF7F-DEFA46EEA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D86A8-565A-A046-8FB2-22CC5315A587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C246C8-D334-974B-A82D-F69AAE0CE2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7D9FDF-935C-6743-891D-C4160C9C9A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060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629D1-675A-FB4C-BF60-4E32D6BE6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6FC197-CC3E-9441-9CB0-87D65A122D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D68DAA-98D0-7845-92AD-24C131490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2190E-A300-5447-976F-1365F184AEE9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6243B5-3920-3C41-9F9F-ACBAADC2B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0B2E7F-D493-4542-86A9-F90A3DF72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1595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D9127-4D93-7B43-8E06-CC415AB98B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6A24DD-B6FD-CC41-BAA0-3765447383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C7CA73-795E-E449-9FA8-7824CC0CD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06AE1-9286-2C45-A326-D998863F742B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AE2E69-2294-314F-AAF1-D0A36A846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03D783-96A4-014B-AE4F-42AC6E94B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249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BA509-4575-9843-8974-E8FF85C8C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B6AED-4F50-0245-8F80-622F525832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7B1BA4-3126-D74B-B02C-59D5D2E134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C09C34-6585-7C4B-86EB-F459D69D22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7A9F7-5A73-2045-BAE6-84AB01B4040A}" type="datetime1">
              <a:rPr lang="en-US" smtClean="0"/>
              <a:t>11/23/20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5B0DA8-803F-FB48-BC47-9547935FE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E35422-E9C3-6B43-8DF1-4E9167B9C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0454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6EB69-83D0-FA48-BFFF-EEF324C86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0CB860-FFEB-8F49-B897-5C96457562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44B7FC-3E44-0148-B85A-77661153A6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6580B7-C077-224F-BA40-F3760ADCDD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088DB1-C06F-A246-92CE-1948852FE0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66B5D9F-A35F-C346-BB08-4654F69BD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FFB5B-B9CE-6349-86CB-28B9C294403A}" type="datetime1">
              <a:rPr lang="en-US" smtClean="0"/>
              <a:t>11/23/20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22E0C2-3565-1645-893E-C5BACC381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7B7625-4029-3B40-BC5A-6FBDE11C2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15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132BE-97E6-0A4F-98EE-5D9C048A3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D8C2EB-3715-044E-9F74-54BD89AD8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F6A8C2-DABC-DD49-A176-B6C7AD2E805B}" type="datetime1">
              <a:rPr lang="en-US" smtClean="0"/>
              <a:t>11/23/20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703527-25BF-D345-8D5D-7B00A2F73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039A20-365A-7F4B-B217-401ACCC67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4086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7D1777-1319-AC4E-9E13-C5EF23827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A63C3-3899-CC4B-95F1-6EBC55BA34A7}" type="datetime1">
              <a:rPr lang="en-US" smtClean="0"/>
              <a:t>11/23/20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2DF860-8E40-8E4A-ADA1-0DF53A477E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87482E-3988-4D43-8FC3-3B4F6DF89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1057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CE645-FD8C-704E-A5A9-41FCB0C3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7BB83D-F8A1-1D40-A498-E59A6E3C7A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76E19E-69A9-2744-B1D0-66675B182D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8F031D-5617-D04B-B06F-E3688F0028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2A28E-D32D-F340-A01D-42BDE08FB9EA}" type="datetime1">
              <a:rPr lang="en-US" smtClean="0"/>
              <a:t>11/23/20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759D5B-1682-B549-8E11-2B54A7A5A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3A6CA9-B733-CB49-9EB1-8FBF68A7F9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2805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5C33B-D48D-304E-AFF6-B591D6C8D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A1AF70C-CE85-B44D-870C-99BFD863F8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98705F-E4B3-CF4E-B88B-9293885F0C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E8DA1E-4320-324D-99A2-EF5079590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EECB0-07B6-8145-A09B-3370BD4D2EC6}" type="datetime1">
              <a:rPr lang="en-US" smtClean="0"/>
              <a:t>11/23/20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F7C44A-FD2B-4540-9849-EE95D1298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B4E1C8-D895-6543-A52C-1F4797B11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711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FDE031-A004-5946-BE57-CEE6106BC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D43435-74C7-E643-AEA5-0CF0C9325F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70DD25-09F9-4B44-B4B5-E5377A71ED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EFCF93-A4AF-3C42-BCAC-8E0DFB752775}" type="datetime1">
              <a:rPr lang="en-US" smtClean="0"/>
              <a:t>11/23/20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C7A9CB-5B86-BF43-9E47-6D4FA3C3F7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Modern Robotics, Lynch and Park, Cambridge University Press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FC3E61-D3B2-7B4C-BAB5-6D34F34F91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i="1" dirty="0"/>
              <a:t>Modern Robotics</a:t>
            </a:r>
            <a:r>
              <a:rPr lang="en-US" dirty="0"/>
              <a:t>, Lynch and Park, Cambridge University Press</a:t>
            </a:r>
          </a:p>
        </p:txBody>
      </p:sp>
    </p:spTree>
    <p:extLst>
      <p:ext uri="{BB962C8B-B14F-4D97-AF65-F5344CB8AC3E}">
        <p14:creationId xmlns:p14="http://schemas.microsoft.com/office/powerpoint/2010/main" val="4093251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tiff"/><Relationship Id="rId7" Type="http://schemas.openxmlformats.org/officeDocument/2006/relationships/image" Target="../media/image2.tiff"/><Relationship Id="rId12" Type="http://schemas.openxmlformats.org/officeDocument/2006/relationships/image" Target="../media/image7.tif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tiff"/><Relationship Id="rId11" Type="http://schemas.openxmlformats.org/officeDocument/2006/relationships/image" Target="../media/image6.tiff"/><Relationship Id="rId5" Type="http://schemas.openxmlformats.org/officeDocument/2006/relationships/image" Target="../media/image5.png"/><Relationship Id="rId10" Type="http://schemas.openxmlformats.org/officeDocument/2006/relationships/image" Target="../media/image5.tiff"/><Relationship Id="rId9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tiff"/><Relationship Id="rId5" Type="http://schemas.openxmlformats.org/officeDocument/2006/relationships/image" Target="../media/image12.tiff"/><Relationship Id="rId4" Type="http://schemas.openxmlformats.org/officeDocument/2006/relationships/image" Target="../media/image11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tiff"/><Relationship Id="rId5" Type="http://schemas.openxmlformats.org/officeDocument/2006/relationships/image" Target="../media/image17.tiff"/><Relationship Id="rId4" Type="http://schemas.openxmlformats.org/officeDocument/2006/relationships/image" Target="../media/image16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7" Type="http://schemas.openxmlformats.org/officeDocument/2006/relationships/image" Target="../media/image24.tiff"/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tiff"/><Relationship Id="rId5" Type="http://schemas.openxmlformats.org/officeDocument/2006/relationships/image" Target="../media/image22.tiff"/><Relationship Id="rId4" Type="http://schemas.openxmlformats.org/officeDocument/2006/relationships/image" Target="../media/image21.tif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07BB643-F8CB-2D40-B4D0-EE26B78F9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13AD18B-E502-974A-B82C-B758AD053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9D8CB7F-1BA2-3343-A13B-F412F81958A8}"/>
              </a:ext>
            </a:extLst>
          </p:cNvPr>
          <p:cNvSpPr txBox="1"/>
          <p:nvPr/>
        </p:nvSpPr>
        <p:spPr>
          <a:xfrm>
            <a:off x="567559" y="536027"/>
            <a:ext cx="9764110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2	Configuration Space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3 	Rigid-Body Motions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4	Forward Kinematics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5	Velocity Kinematics and Statics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6	Inverse Kinematics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7	Kinematics of Closed Chains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8	Dynamics of Open Chains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			8.1 </a:t>
            </a:r>
            <a:r>
              <a:rPr lang="en-US" sz="2200" dirty="0" err="1">
                <a:latin typeface="Arial" panose="020B0604020202020204" pitchFamily="34" charset="0"/>
                <a:cs typeface="Arial" panose="020B0604020202020204" pitchFamily="34" charset="0"/>
              </a:rPr>
              <a:t>Lagrangian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 Formulation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			8.2 Dynamics of a Single Rigid Body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9 	Trajectory Generation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10	Motion Planning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11	Robot Control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12 	Grasping and Manipulation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13	Wheeled Mobile Robots</a:t>
            </a:r>
          </a:p>
        </p:txBody>
      </p:sp>
    </p:spTree>
    <p:extLst>
      <p:ext uri="{BB962C8B-B14F-4D97-AF65-F5344CB8AC3E}">
        <p14:creationId xmlns:p14="http://schemas.microsoft.com/office/powerpoint/2010/main" val="3758345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7" y="536027"/>
            <a:ext cx="110283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endParaRPr lang="en-US" sz="2400" u="sng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dynamics of a rigid body: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2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8CC11C0C-FB4D-E74B-8C7F-AAA89896C23D}"/>
                  </a:ext>
                </a:extLst>
              </p14:cNvPr>
              <p14:cNvContentPartPr/>
              <p14:nvPr/>
            </p14:nvContentPartPr>
            <p14:xfrm>
              <a:off x="1126328" y="4733876"/>
              <a:ext cx="360" cy="36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8CC11C0C-FB4D-E74B-8C7F-AAA89896C23D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22008" y="4729556"/>
                <a:ext cx="9000" cy="9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1" name="Group 10">
            <a:extLst>
              <a:ext uri="{FF2B5EF4-FFF2-40B4-BE49-F238E27FC236}">
                <a16:creationId xmlns:a16="http://schemas.microsoft.com/office/drawing/2014/main" id="{CD5BFA10-CC3D-AC4A-BF68-88DA38978C32}"/>
              </a:ext>
            </a:extLst>
          </p:cNvPr>
          <p:cNvGrpSpPr/>
          <p:nvPr/>
        </p:nvGrpSpPr>
        <p:grpSpPr>
          <a:xfrm>
            <a:off x="4212289" y="1112542"/>
            <a:ext cx="5005900" cy="874876"/>
            <a:chOff x="6589986" y="3589174"/>
            <a:chExt cx="5005900" cy="874876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0835F0A5-03FE-9D47-AD91-C6C281BF3E6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589986" y="3611584"/>
              <a:ext cx="2306364" cy="852466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BA74F528-6C65-8F4A-BA6B-92E81AFA784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907743" y="3589174"/>
              <a:ext cx="2688143" cy="836776"/>
            </a:xfrm>
            <a:prstGeom prst="rect">
              <a:avLst/>
            </a:prstGeom>
          </p:spPr>
        </p:pic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285BD2DD-C468-DB4F-9CB0-5A453B7B927F}"/>
              </a:ext>
            </a:extLst>
          </p:cNvPr>
          <p:cNvSpPr txBox="1"/>
          <p:nvPr/>
        </p:nvSpPr>
        <p:spPr>
          <a:xfrm>
            <a:off x="2094402" y="5111300"/>
            <a:ext cx="21178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inertia matrix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966CCAE-8392-044C-8968-2E6FC06BE64C}"/>
              </a:ext>
            </a:extLst>
          </p:cNvPr>
          <p:cNvGrpSpPr/>
          <p:nvPr/>
        </p:nvGrpSpPr>
        <p:grpSpPr>
          <a:xfrm>
            <a:off x="9914910" y="650506"/>
            <a:ext cx="1752600" cy="2171700"/>
            <a:chOff x="9914910" y="650506"/>
            <a:chExt cx="1752600" cy="2171700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39C3119-8DC1-434C-8B78-A1033C591A9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914910" y="650506"/>
              <a:ext cx="1752600" cy="2171700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FD63368A-655C-8741-98DD-7299515CCE7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0728634" y="2257659"/>
              <a:ext cx="348669" cy="241386"/>
            </a:xfrm>
            <a:prstGeom prst="rect">
              <a:avLst/>
            </a:prstGeom>
          </p:spPr>
        </p:pic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4ACC2D5C-6F23-B049-A759-0646FD47920F}"/>
              </a:ext>
            </a:extLst>
          </p:cNvPr>
          <p:cNvSpPr txBox="1"/>
          <p:nvPr/>
        </p:nvSpPr>
        <p:spPr>
          <a:xfrm>
            <a:off x="1522932" y="5610714"/>
            <a:ext cx="32608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symmetric, positive definite</a:t>
            </a:r>
          </a:p>
          <a:p>
            <a:pPr algn="ctr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2000" baseline="30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0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0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20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 0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for all 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≠ 0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7C285650-4C28-0A49-916C-410EFBA31069}"/>
              </a:ext>
            </a:extLst>
          </p:cNvPr>
          <p:cNvGrpSpPr/>
          <p:nvPr/>
        </p:nvGrpSpPr>
        <p:grpSpPr>
          <a:xfrm>
            <a:off x="664778" y="2689475"/>
            <a:ext cx="8129753" cy="2432170"/>
            <a:chOff x="664778" y="2689475"/>
            <a:chExt cx="8129753" cy="2432170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13E60C2F-8BAE-3D42-A215-AE000CD9C7A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64778" y="2689475"/>
              <a:ext cx="8129753" cy="2432170"/>
            </a:xfrm>
            <a:prstGeom prst="rect">
              <a:avLst/>
            </a:prstGeom>
          </p:spPr>
        </p:pic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B69C915-038F-BC44-B961-C5D38011E8D7}"/>
                </a:ext>
              </a:extLst>
            </p:cNvPr>
            <p:cNvSpPr/>
            <p:nvPr/>
          </p:nvSpPr>
          <p:spPr>
            <a:xfrm>
              <a:off x="4525108" y="4454769"/>
              <a:ext cx="148492" cy="18756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8DC99D3B-9253-E941-A44A-9DF631C8FE7E}"/>
              </a:ext>
            </a:extLst>
          </p:cNvPr>
          <p:cNvPicPr>
            <a:picLocks noChangeAspect="1"/>
          </p:cNvPicPr>
          <p:nvPr/>
        </p:nvPicPr>
        <p:blipFill>
          <a:blip r:embed="rId11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38183" y="4338259"/>
            <a:ext cx="2956348" cy="1566771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933A4C0C-3DA4-514E-A617-FF81097A506A}"/>
              </a:ext>
            </a:extLst>
          </p:cNvPr>
          <p:cNvGrpSpPr/>
          <p:nvPr/>
        </p:nvGrpSpPr>
        <p:grpSpPr>
          <a:xfrm>
            <a:off x="9096247" y="4347585"/>
            <a:ext cx="2620611" cy="1557445"/>
            <a:chOff x="8912316" y="4342922"/>
            <a:chExt cx="2620611" cy="1557445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021B5E2A-969A-8046-95A9-FD2C93291E5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912316" y="4342922"/>
              <a:ext cx="2620611" cy="1557445"/>
            </a:xfrm>
            <a:prstGeom prst="rect">
              <a:avLst/>
            </a:prstGeom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5C31BB43-060B-7948-AFB5-0FDCE21866DF}"/>
                </a:ext>
              </a:extLst>
            </p:cNvPr>
            <p:cNvSpPr/>
            <p:nvPr/>
          </p:nvSpPr>
          <p:spPr>
            <a:xfrm>
              <a:off x="11449877" y="5630517"/>
              <a:ext cx="67405" cy="92531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969319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8" y="536027"/>
            <a:ext cx="104840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(cont.)</a:t>
            </a:r>
            <a:endParaRPr lang="en-US" sz="2400" u="sng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3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6A6FDBF-B8C5-A744-BCE7-39E3462CC0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880" y="1367024"/>
            <a:ext cx="10273425" cy="4824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6657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8" y="536027"/>
            <a:ext cx="1048407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(cont.)</a:t>
            </a:r>
            <a:endParaRPr lang="en-US" sz="2400" u="sng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kinetic energy of a rotating body: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4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F7FB597-59C0-BC49-BA81-71D4A2EB24E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32854" y="1176609"/>
            <a:ext cx="1951084" cy="69620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E80E8FB-C51A-E34A-970A-406D7BA32400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477" y="1872811"/>
            <a:ext cx="2810525" cy="17041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3151192-3DD5-A546-A952-8BA8A807B653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477" y="3757376"/>
            <a:ext cx="2799933" cy="170410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7972EC4-7293-6844-96D9-BC9260CC80EA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72963" y="2112960"/>
            <a:ext cx="3614127" cy="122381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B41BC89-64DD-7440-ADAC-841F453E3FD5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72963" y="3999571"/>
            <a:ext cx="3176175" cy="121971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CC9B9A6-1DBC-CF4C-87DC-C3AD7B17F359}"/>
              </a:ext>
            </a:extLst>
          </p:cNvPr>
          <p:cNvSpPr txBox="1"/>
          <p:nvPr/>
        </p:nvSpPr>
        <p:spPr>
          <a:xfrm>
            <a:off x="486120" y="5524586"/>
            <a:ext cx="488948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for coordinate axes along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-US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-US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-US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3,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principal axes of inertia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03971B-AB26-F043-8C33-222BEE6C374B}"/>
              </a:ext>
            </a:extLst>
          </p:cNvPr>
          <p:cNvSpPr txBox="1"/>
          <p:nvPr/>
        </p:nvSpPr>
        <p:spPr>
          <a:xfrm>
            <a:off x="9229969" y="2209315"/>
            <a:ext cx="246734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e-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vals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:  </a:t>
            </a:r>
            <a:r>
              <a:rPr lang="en-US" sz="2400" dirty="0">
                <a:latin typeface="Symbol" pitchFamily="2" charset="2"/>
                <a:cs typeface="Times New Roman" panose="02020603050405020304" pitchFamily="18" charset="0"/>
              </a:rPr>
              <a:t>l</a:t>
            </a:r>
            <a:r>
              <a:rPr lang="en-US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dirty="0">
                <a:latin typeface="Symbol" pitchFamily="2" charset="2"/>
                <a:cs typeface="Times New Roman" panose="02020603050405020304" pitchFamily="18" charset="0"/>
              </a:rPr>
              <a:t>l</a:t>
            </a:r>
            <a:r>
              <a:rPr lang="en-US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dirty="0">
                <a:latin typeface="Symbol" pitchFamily="2" charset="2"/>
                <a:cs typeface="Times New Roman" panose="02020603050405020304" pitchFamily="18" charset="0"/>
              </a:rPr>
              <a:t>l</a:t>
            </a:r>
            <a:r>
              <a:rPr lang="en-US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</a:p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e-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vecs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: 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-US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-US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-US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76F16BE-1013-104D-8182-C775D5FC9885}"/>
              </a:ext>
            </a:extLst>
          </p:cNvPr>
          <p:cNvSpPr txBox="1"/>
          <p:nvPr/>
        </p:nvSpPr>
        <p:spPr>
          <a:xfrm>
            <a:off x="8434410" y="4163791"/>
            <a:ext cx="291939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principal moments</a:t>
            </a:r>
          </a:p>
          <a:p>
            <a:pPr algn="ctr"/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 inertia</a:t>
            </a:r>
          </a:p>
        </p:txBody>
      </p:sp>
    </p:spTree>
    <p:extLst>
      <p:ext uri="{BB962C8B-B14F-4D97-AF65-F5344CB8AC3E}">
        <p14:creationId xmlns:p14="http://schemas.microsoft.com/office/powerpoint/2010/main" val="26247355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8" y="536027"/>
            <a:ext cx="1048407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(cont.)</a:t>
            </a:r>
            <a:endParaRPr lang="en-US" sz="2400" u="sng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The inertia matrix of a compound body is the sum of their inertias when expressed in a common frame.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Frame at different orientation: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Aligned frame at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{b}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Steiner’s theorem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):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EEF795C4-2CB0-0B4D-9E6B-B7EB90827D53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09381" y="2270806"/>
            <a:ext cx="1357626" cy="1435875"/>
          </a:xfrm>
          <a:prstGeom prst="rect">
            <a:avLst/>
          </a:prstGeom>
          <a:scene3d>
            <a:camera prst="orthographicFront">
              <a:rot lat="0" lon="0" rev="19800000"/>
            </a:camera>
            <a:lightRig rig="threePt" dir="t"/>
          </a:scene3d>
        </p:spPr>
      </p:pic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EAB2D4F-0E52-EA4E-BF86-92F3B1B918FC}"/>
              </a:ext>
            </a:extLst>
          </p:cNvPr>
          <p:cNvSpPr/>
          <p:nvPr/>
        </p:nvSpPr>
        <p:spPr>
          <a:xfrm>
            <a:off x="3815255" y="5529004"/>
            <a:ext cx="4154214" cy="608681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5</a:t>
            </a:fld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DCF345F-C3A9-3647-87CC-78E368F2AC8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16121" y="1908619"/>
            <a:ext cx="3189232" cy="14581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E54EFEB-DD81-8344-B121-ED8C3D2AAF56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71749" y="5581849"/>
            <a:ext cx="4003398" cy="502991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9BCF3C7B-927C-AF41-A1F1-6CDF7D1D8649}"/>
              </a:ext>
            </a:extLst>
          </p:cNvPr>
          <p:cNvGrpSpPr/>
          <p:nvPr/>
        </p:nvGrpSpPr>
        <p:grpSpPr>
          <a:xfrm>
            <a:off x="760248" y="2842068"/>
            <a:ext cx="4355512" cy="2005828"/>
            <a:chOff x="760248" y="2842068"/>
            <a:chExt cx="4355512" cy="2005828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30038D62-EC9C-1D45-A9CD-55BB709FC71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60248" y="2842068"/>
              <a:ext cx="4355512" cy="2005828"/>
            </a:xfrm>
            <a:prstGeom prst="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B6E540D-2F32-AF49-B429-D99735DC677E}"/>
                </a:ext>
              </a:extLst>
            </p:cNvPr>
            <p:cNvSpPr/>
            <p:nvPr/>
          </p:nvSpPr>
          <p:spPr>
            <a:xfrm>
              <a:off x="4784834" y="4437993"/>
              <a:ext cx="102476" cy="23648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7F6B4B86-3EAE-ED4E-9FD7-31D103310755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65766" y="3888845"/>
            <a:ext cx="2021490" cy="410019"/>
          </a:xfrm>
          <a:prstGeom prst="rect">
            <a:avLst/>
          </a:prstGeom>
        </p:spPr>
      </p:pic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815FA975-C0B0-0049-A0E5-4FB3FBCE3A8D}"/>
              </a:ext>
            </a:extLst>
          </p:cNvPr>
          <p:cNvSpPr/>
          <p:nvPr/>
        </p:nvSpPr>
        <p:spPr>
          <a:xfrm>
            <a:off x="6254969" y="3789515"/>
            <a:ext cx="2289941" cy="608681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1B61C8E9-AEDE-CD47-A7F0-4BFBDD73DDCC}"/>
              </a:ext>
            </a:extLst>
          </p:cNvPr>
          <p:cNvGrpSpPr/>
          <p:nvPr/>
        </p:nvGrpSpPr>
        <p:grpSpPr>
          <a:xfrm>
            <a:off x="5199552" y="2548785"/>
            <a:ext cx="1471448" cy="754955"/>
            <a:chOff x="9225455" y="5058990"/>
            <a:chExt cx="1471448" cy="754955"/>
          </a:xfrm>
        </p:grpSpPr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36237566-CC0B-1A49-8D90-BFE7601AFC13}"/>
                </a:ext>
              </a:extLst>
            </p:cNvPr>
            <p:cNvCxnSpPr/>
            <p:nvPr/>
          </p:nvCxnSpPr>
          <p:spPr>
            <a:xfrm>
              <a:off x="9884979" y="5429674"/>
              <a:ext cx="811924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A66FEAB7-31B2-6F49-99AB-D096C1ACB64F}"/>
                </a:ext>
              </a:extLst>
            </p:cNvPr>
            <p:cNvCxnSpPr/>
            <p:nvPr/>
          </p:nvCxnSpPr>
          <p:spPr>
            <a:xfrm>
              <a:off x="9225455" y="5058990"/>
              <a:ext cx="811924" cy="0"/>
            </a:xfrm>
            <a:prstGeom prst="straightConnector1">
              <a:avLst/>
            </a:prstGeom>
            <a:ln w="28575">
              <a:tailEnd type="triangle"/>
            </a:ln>
            <a:scene3d>
              <a:camera prst="orthographicFront">
                <a:rot lat="0" lon="0" rev="7200000"/>
              </a:camera>
              <a:lightRig rig="threePt" dir="t"/>
            </a:scene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AA799A86-FB1D-EA4A-92DD-AD15F3710A19}"/>
                </a:ext>
              </a:extLst>
            </p:cNvPr>
            <p:cNvCxnSpPr/>
            <p:nvPr/>
          </p:nvCxnSpPr>
          <p:spPr>
            <a:xfrm>
              <a:off x="9225455" y="5813945"/>
              <a:ext cx="811924" cy="0"/>
            </a:xfrm>
            <a:prstGeom prst="straightConnector1">
              <a:avLst/>
            </a:prstGeom>
            <a:ln w="28575">
              <a:tailEnd type="triangle"/>
            </a:ln>
            <a:scene3d>
              <a:camera prst="orthographicFront">
                <a:rot lat="0" lon="0" rev="14400000"/>
              </a:camera>
              <a:lightRig rig="threePt" dir="t"/>
            </a:scene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7" name="Picture 26">
            <a:extLst>
              <a:ext uri="{FF2B5EF4-FFF2-40B4-BE49-F238E27FC236}">
                <a16:creationId xmlns:a16="http://schemas.microsoft.com/office/drawing/2014/main" id="{5BD64468-FB24-5642-9400-FDCF20CB87AB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17891" y="4457137"/>
            <a:ext cx="1357626" cy="1435875"/>
          </a:xfrm>
          <a:prstGeom prst="rect">
            <a:avLst/>
          </a:prstGeom>
          <a:scene3d>
            <a:camera prst="orthographicFront">
              <a:rot lat="0" lon="0" rev="0"/>
            </a:camera>
            <a:lightRig rig="threePt" dir="t"/>
          </a:scene3d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D4D384FF-554E-C04B-9598-FBF1581F0862}"/>
              </a:ext>
            </a:extLst>
          </p:cNvPr>
          <p:cNvGrpSpPr/>
          <p:nvPr/>
        </p:nvGrpSpPr>
        <p:grpSpPr>
          <a:xfrm>
            <a:off x="8410159" y="5544764"/>
            <a:ext cx="1471448" cy="754955"/>
            <a:chOff x="9225455" y="5058990"/>
            <a:chExt cx="1471448" cy="754955"/>
          </a:xfrm>
        </p:grpSpPr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770F5EB7-163A-3A4A-9E88-556910361599}"/>
                </a:ext>
              </a:extLst>
            </p:cNvPr>
            <p:cNvCxnSpPr/>
            <p:nvPr/>
          </p:nvCxnSpPr>
          <p:spPr>
            <a:xfrm>
              <a:off x="9884979" y="5429674"/>
              <a:ext cx="811924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28C4C055-A860-B240-9F52-7FE2BA41EDB1}"/>
                </a:ext>
              </a:extLst>
            </p:cNvPr>
            <p:cNvCxnSpPr/>
            <p:nvPr/>
          </p:nvCxnSpPr>
          <p:spPr>
            <a:xfrm>
              <a:off x="9225455" y="5058990"/>
              <a:ext cx="811924" cy="0"/>
            </a:xfrm>
            <a:prstGeom prst="straightConnector1">
              <a:avLst/>
            </a:prstGeom>
            <a:ln w="28575">
              <a:tailEnd type="triangle"/>
            </a:ln>
            <a:scene3d>
              <a:camera prst="orthographicFront">
                <a:rot lat="0" lon="0" rev="7200000"/>
              </a:camera>
              <a:lightRig rig="threePt" dir="t"/>
            </a:scene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66B9F154-E745-4C45-BA9A-54A1151CDADB}"/>
                </a:ext>
              </a:extLst>
            </p:cNvPr>
            <p:cNvCxnSpPr/>
            <p:nvPr/>
          </p:nvCxnSpPr>
          <p:spPr>
            <a:xfrm>
              <a:off x="9225455" y="5813945"/>
              <a:ext cx="811924" cy="0"/>
            </a:xfrm>
            <a:prstGeom prst="straightConnector1">
              <a:avLst/>
            </a:prstGeom>
            <a:ln w="28575">
              <a:tailEnd type="triangle"/>
            </a:ln>
            <a:scene3d>
              <a:camera prst="orthographicFront">
                <a:rot lat="0" lon="0" rev="14400000"/>
              </a:camera>
              <a:lightRig rig="threePt" dir="t"/>
            </a:scene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BF81472-3F80-FF42-9199-4CC5333E81C8}"/>
              </a:ext>
            </a:extLst>
          </p:cNvPr>
          <p:cNvCxnSpPr/>
          <p:nvPr/>
        </p:nvCxnSpPr>
        <p:spPr>
          <a:xfrm flipV="1">
            <a:off x="9135762" y="5175074"/>
            <a:ext cx="1738184" cy="6582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B6149420-CAD6-1D46-B73C-D8F2BCF6F06A}"/>
              </a:ext>
            </a:extLst>
          </p:cNvPr>
          <p:cNvSpPr txBox="1"/>
          <p:nvPr/>
        </p:nvSpPr>
        <p:spPr>
          <a:xfrm>
            <a:off x="9736044" y="5058300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FCBE577-33C1-2F41-B451-F1818D5B6C56}"/>
              </a:ext>
            </a:extLst>
          </p:cNvPr>
          <p:cNvSpPr txBox="1"/>
          <p:nvPr/>
        </p:nvSpPr>
        <p:spPr>
          <a:xfrm>
            <a:off x="8905329" y="5917122"/>
            <a:ext cx="6335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{b}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7FDC5B2-DF16-564D-8C93-FE62CC024286}"/>
              </a:ext>
            </a:extLst>
          </p:cNvPr>
          <p:cNvSpPr txBox="1"/>
          <p:nvPr/>
        </p:nvSpPr>
        <p:spPr>
          <a:xfrm>
            <a:off x="10792383" y="5123990"/>
            <a:ext cx="6335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{q}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5D3C589-6158-EC48-A3DF-CDCC462EC318}"/>
              </a:ext>
            </a:extLst>
          </p:cNvPr>
          <p:cNvSpPr txBox="1"/>
          <p:nvPr/>
        </p:nvSpPr>
        <p:spPr>
          <a:xfrm>
            <a:off x="5826921" y="1990309"/>
            <a:ext cx="6335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{c}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46CA118-FCB5-0A4A-A40E-B0E12CD6BCE8}"/>
              </a:ext>
            </a:extLst>
          </p:cNvPr>
          <p:cNvSpPr txBox="1"/>
          <p:nvPr/>
        </p:nvSpPr>
        <p:spPr>
          <a:xfrm>
            <a:off x="4988634" y="2242434"/>
            <a:ext cx="6335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{b}</a:t>
            </a:r>
          </a:p>
        </p:txBody>
      </p:sp>
    </p:spTree>
    <p:extLst>
      <p:ext uri="{BB962C8B-B14F-4D97-AF65-F5344CB8AC3E}">
        <p14:creationId xmlns:p14="http://schemas.microsoft.com/office/powerpoint/2010/main" val="16979059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8" y="536027"/>
            <a:ext cx="10484070" cy="5755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(cont.)</a:t>
            </a:r>
            <a:endParaRPr lang="en-US" sz="2400" u="sng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spatial inertia matrix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:                             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∈ ℝ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6×6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baseline="30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baseline="30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kinetic energy: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rigid-body dynamics: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                    where the “little adjoint” of a twist is 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spatial inertia matrix in a frame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{a}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: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the form of the dynamics is independent of the frame!    </a:t>
            </a:r>
            <a:endParaRPr lang="en-US" sz="2400" b="1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6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4AC3600-014B-2C40-AAF0-71DAAF104F38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11765" y="1135835"/>
            <a:ext cx="2304364" cy="7780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EE1E90F-BAB1-2940-A90D-C2AF52530B59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17562" y="2062523"/>
            <a:ext cx="1173205" cy="650986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82946717-AD70-D446-961B-11C64CB8676D}"/>
              </a:ext>
            </a:extLst>
          </p:cNvPr>
          <p:cNvGrpSpPr/>
          <p:nvPr/>
        </p:nvGrpSpPr>
        <p:grpSpPr>
          <a:xfrm>
            <a:off x="4100541" y="3222001"/>
            <a:ext cx="3708929" cy="486961"/>
            <a:chOff x="5363947" y="3386622"/>
            <a:chExt cx="3418102" cy="448777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9FD57038-B01E-1C41-B615-0E35445A31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815914" y="3386622"/>
              <a:ext cx="2966135" cy="448777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30942E35-9F7B-6B43-BEBD-5272435E23C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363947" y="3439212"/>
              <a:ext cx="308534" cy="343595"/>
            </a:xfrm>
            <a:prstGeom prst="rect">
              <a:avLst/>
            </a:prstGeom>
          </p:spPr>
        </p:pic>
      </p:grpSp>
      <p:pic>
        <p:nvPicPr>
          <p:cNvPr id="22" name="Picture 21">
            <a:extLst>
              <a:ext uri="{FF2B5EF4-FFF2-40B4-BE49-F238E27FC236}">
                <a16:creationId xmlns:a16="http://schemas.microsoft.com/office/drawing/2014/main" id="{7DE6FCE3-52A7-1044-81B3-6D163592F338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49297" y="3715190"/>
            <a:ext cx="3603516" cy="929032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18EAD360-BA12-6C49-BC01-C7FFAFD7831A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41640" y="5248498"/>
            <a:ext cx="3027577" cy="438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4125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AA297D3-9B71-064A-BF46-6C31F0C18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74EA0D5-A35D-2246-AD4D-EC28C93D7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7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D80FE9-B5B6-3E49-9D73-FE0CF056BFBA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10184" y="405969"/>
            <a:ext cx="5654589" cy="137776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BE39364-FDA8-194A-BAEA-0F9AB7EB5D48}"/>
              </a:ext>
            </a:extLst>
          </p:cNvPr>
          <p:cNvSpPr txBox="1"/>
          <p:nvPr/>
        </p:nvSpPr>
        <p:spPr>
          <a:xfrm>
            <a:off x="502508" y="568411"/>
            <a:ext cx="10867077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 compound object consists of a </a:t>
            </a:r>
          </a:p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uniform-density cylinder and a uniform-</a:t>
            </a:r>
          </a:p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density rectangular prism.  The mass </a:t>
            </a:r>
          </a:p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of the cylinder is 2 kg and the mass of </a:t>
            </a:r>
          </a:p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the prism is 1 kg.  A frame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{a}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is defined at the center of the cylinder, with the </a:t>
            </a:r>
          </a:p>
          <a:p>
            <a:pPr algn="l"/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-axis along the prism and the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-axis vertical.</a:t>
            </a:r>
          </a:p>
          <a:p>
            <a:pPr algn="l"/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Where is the CM of the compound object in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{a}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pPr algn="l"/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In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 frame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{b}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at the CM, aligned with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{a}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, what is the inertia of the compound 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object? </a:t>
            </a:r>
          </a:p>
        </p:txBody>
      </p:sp>
    </p:spTree>
    <p:extLst>
      <p:ext uri="{BB962C8B-B14F-4D97-AF65-F5344CB8AC3E}">
        <p14:creationId xmlns:p14="http://schemas.microsoft.com/office/powerpoint/2010/main" val="14338379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4BE5C50-640E-EA4A-81BA-00E4A5FD5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8E3739F-0355-3A46-8482-6D0B63ADF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8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0372BC-0444-FA46-99A8-57347A27A462}"/>
              </a:ext>
            </a:extLst>
          </p:cNvPr>
          <p:cNvSpPr txBox="1"/>
          <p:nvPr/>
        </p:nvSpPr>
        <p:spPr>
          <a:xfrm>
            <a:off x="502508" y="568411"/>
            <a:ext cx="760900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Derive</a:t>
            </a:r>
          </a:p>
          <a:p>
            <a:pPr algn="l"/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using equivalence of kinetic energy in different frames.</a:t>
            </a:r>
          </a:p>
          <a:p>
            <a:pPr algn="l"/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7DA2B1-821F-3648-8AC4-8267F0DC743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78444" y="1096628"/>
            <a:ext cx="3027577" cy="438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8532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FFFFFF">
            <a:alpha val="94902"/>
          </a:srgbClr>
        </a:solidFill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 algn="l">
          <a:defRPr sz="2400" dirty="0" smtClean="0"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7053</TotalTime>
  <Words>399</Words>
  <Application>Microsoft Macintosh PowerPoint</Application>
  <PresentationFormat>Widescreen</PresentationFormat>
  <Paragraphs>96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Symbol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Kevin M Lynch</dc:creator>
  <cp:lastModifiedBy>Kevin M Lynch</cp:lastModifiedBy>
  <cp:revision>462</cp:revision>
  <cp:lastPrinted>2020-10-23T21:30:20Z</cp:lastPrinted>
  <dcterms:created xsi:type="dcterms:W3CDTF">2020-09-16T15:38:21Z</dcterms:created>
  <dcterms:modified xsi:type="dcterms:W3CDTF">2020-11-24T04:45:15Z</dcterms:modified>
</cp:coreProperties>
</file>

<file path=docProps/thumbnail.jpeg>
</file>